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</p:sldMasterIdLst>
  <p:notesMasterIdLst>
    <p:notesMasterId r:id="rId33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3A65B-09C6-4708-BFEF-5E046AF7AAF0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AE014-17B8-41D1-AFCA-495D12E27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08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১।এই</a:t>
            </a:r>
            <a:r>
              <a:rPr lang="bn-BD" sz="3600" baseline="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পদার্থ গুলো কোথায় পাওয়া যায় ?  ২। এই সব পদার্থ দ্বারা কী গঠন করে ? ৩ । এই দ্রব্য গুলো কোন উপাদানে তৈরি ?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99802-B9FB-4D53-857C-3942906FFC2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380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99802-B9FB-4D53-857C-3942906FFC2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86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2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2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5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8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5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0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3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79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67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28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56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98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32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919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295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90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75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15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585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44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409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642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44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8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16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122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8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526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718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85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14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828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314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80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89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482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986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590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072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729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7065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190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8899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603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425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9463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3799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973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7300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144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118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7256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3701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06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237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31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662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44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459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951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750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668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8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7581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6377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4788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559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539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031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628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2054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379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305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9090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95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8535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807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973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0456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923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19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182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549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24981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548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699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1203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307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0735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904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469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303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374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155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8338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4375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9715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314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467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4572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281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0384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9239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2641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8672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9340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8956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363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292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1543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5614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140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131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110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1040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538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7141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8997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8013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1957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4506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0753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228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94963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5472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990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814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68325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9175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6085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10755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73234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9398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583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61879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6539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7281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8198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1160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451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21125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040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399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7783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82738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7666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90068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65881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24515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2890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442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20305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62276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0179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524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84140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2064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8111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2317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1947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0170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8425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4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901D9-AA3A-44F2-90DE-143101F83A04}" type="datetimeFigureOut">
              <a:rPr lang="en-US" smtClean="0"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FA416-87FA-4E11-96DD-158E809B2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2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64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9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3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5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6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2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6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2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7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4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6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gif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576" y="1726437"/>
            <a:ext cx="5101319" cy="4349949"/>
          </a:xfrm>
          <a:prstGeom prst="cloudCallout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43819" y="131661"/>
            <a:ext cx="6622910" cy="156966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b="1" i="1" dirty="0">
                <a:solidFill>
                  <a:srgbClr val="30004D"/>
                </a:solidFill>
              </a:rPr>
              <a:t>সবাইকে শুভেচ্ছা</a:t>
            </a:r>
            <a:endParaRPr lang="en-US" sz="9600" b="1" i="1" dirty="0">
              <a:solidFill>
                <a:srgbClr val="300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7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508" y="2376568"/>
            <a:ext cx="7936595" cy="4481432"/>
          </a:xfrm>
          <a:pattFill prst="pct90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bn-BD" sz="7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মামুন –অর- রশিদ</a:t>
            </a:r>
            <a:r>
              <a:rPr lang="en-US" sz="7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7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  </a:t>
            </a:r>
            <a:b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কলমু ডাঙ্গা বালিকা উচ্চ বিদ্যালয়</a:t>
            </a:r>
            <a:b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সাপাহার, নওগাঁ</a:t>
            </a:r>
            <a:b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</a:t>
            </a:r>
            <a:r>
              <a:rPr lang="bn-BD" sz="5300" b="1" dirty="0" smtClean="0">
                <a:solidFill>
                  <a:srgbClr val="CCFF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নং- ০১৭২৪৩৯৯৮১৬ </a:t>
            </a:r>
            <a:endParaRPr lang="en-US" sz="5300" b="1" dirty="0">
              <a:solidFill>
                <a:srgbClr val="CCFF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778" y="2376568"/>
            <a:ext cx="3347222" cy="44814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7441" y="116093"/>
            <a:ext cx="7697337" cy="1569660"/>
          </a:xfrm>
          <a:prstGeom prst="rect">
            <a:avLst/>
          </a:prstGeom>
          <a:pattFill prst="horzBrick">
            <a:fgClr>
              <a:schemeClr val="accent1"/>
            </a:fgClr>
            <a:bgClr>
              <a:schemeClr val="accent2">
                <a:lumMod val="50000"/>
              </a:schemeClr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00FF00"/>
                </a:solidFill>
              </a:rPr>
              <a:t>শিক্ষক পরিচিতি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344969" y="1705182"/>
            <a:ext cx="816023" cy="671386"/>
          </a:xfrm>
          <a:prstGeom prst="downArrow">
            <a:avLst>
              <a:gd name="adj1" fmla="val 19239"/>
              <a:gd name="adj2" fmla="val 45934"/>
            </a:avLst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7926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899" y="2254268"/>
            <a:ext cx="11259401" cy="432426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শ্রেণিঃ অষ্টম</a:t>
            </a:r>
          </a:p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বিষয়ঃ বাংলাদেশ ও বিশ্ব পরিচয় </a:t>
            </a:r>
            <a:endParaRPr lang="bn-BD" sz="5400" b="1" dirty="0">
              <a:solidFill>
                <a:srgbClr val="00FF00"/>
              </a:solidFill>
            </a:endParaRPr>
          </a:p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অধ্যায়ঃ প্রথম  </a:t>
            </a:r>
            <a:endParaRPr lang="bn-BD" sz="5400" b="1" dirty="0">
              <a:solidFill>
                <a:srgbClr val="00FF00"/>
              </a:solidFill>
            </a:endParaRPr>
          </a:p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পাঠঃ  ঔপনিবেশিক যুগ ও বাংলার স্বাধীনতা সংগ্রাম </a:t>
            </a:r>
            <a:endParaRPr lang="bn-BD" sz="5400" b="1" dirty="0">
              <a:solidFill>
                <a:srgbClr val="00FF00"/>
              </a:solidFill>
            </a:endParaRPr>
          </a:p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সময়ঃ </a:t>
            </a:r>
            <a:r>
              <a:rPr lang="bn-BD" sz="5400" b="1" dirty="0">
                <a:solidFill>
                  <a:srgbClr val="00FF00"/>
                </a:solidFill>
              </a:rPr>
              <a:t>৪০ মিনিট</a:t>
            </a:r>
          </a:p>
          <a:p>
            <a:pPr>
              <a:lnSpc>
                <a:spcPts val="5500"/>
              </a:lnSpc>
            </a:pPr>
            <a:r>
              <a:rPr lang="bn-BD" sz="5400" b="1" dirty="0" smtClean="0">
                <a:solidFill>
                  <a:srgbClr val="00FF00"/>
                </a:solidFill>
              </a:rPr>
              <a:t>তারিখঃ১৪/১১/১৩</a:t>
            </a:r>
            <a:r>
              <a:rPr lang="bn-BD" sz="5400" b="1" i="1" dirty="0" smtClean="0">
                <a:solidFill>
                  <a:srgbClr val="00FF00"/>
                </a:solidFill>
              </a:rPr>
              <a:t>ইং</a:t>
            </a:r>
            <a:r>
              <a:rPr lang="bn-BD" sz="5400" b="1" i="1" dirty="0" smtClean="0">
                <a:solidFill>
                  <a:srgbClr val="002060"/>
                </a:solidFill>
              </a:rPr>
              <a:t> </a:t>
            </a:r>
            <a:endParaRPr lang="bn-BD" sz="54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7224" y="655093"/>
            <a:ext cx="5527343" cy="14465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800" u="sng" dirty="0">
                <a:solidFill>
                  <a:srgbClr val="FFFF00"/>
                </a:solidFill>
              </a:rPr>
              <a:t>পাঠ পারিচিতিঃ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52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rgbClr val="00B050"/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33" y="27615"/>
            <a:ext cx="2876247" cy="3264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7"/>
          <a:stretch/>
        </p:blipFill>
        <p:spPr>
          <a:xfrm>
            <a:off x="7167135" y="68946"/>
            <a:ext cx="3022564" cy="29556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85" y="3699803"/>
            <a:ext cx="2561695" cy="25274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819" y="3647622"/>
            <a:ext cx="2940880" cy="25421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43200" y="3163317"/>
            <a:ext cx="942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রাজা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709098" y="3109629"/>
            <a:ext cx="180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রাজ প্রাসাদ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489984" y="6161641"/>
            <a:ext cx="2152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পুঁজি পাচার 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849772" y="6091308"/>
            <a:ext cx="165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বাংলাদেশ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3663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895" y="4168773"/>
            <a:ext cx="11352628" cy="1200329"/>
          </a:xfrm>
          <a:prstGeom prst="rect">
            <a:avLst/>
          </a:prstGeom>
          <a:pattFill prst="pct90">
            <a:fgClr>
              <a:schemeClr val="accent2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prstClr val="black"/>
                </a:solidFill>
              </a:rPr>
              <a:t>বহিরাগত শাসকদের অধীন বাংলাদেশ </a:t>
            </a:r>
            <a:endParaRPr lang="en-US" sz="72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2015" y="1203078"/>
            <a:ext cx="7723164" cy="1384995"/>
          </a:xfrm>
          <a:prstGeom prst="rect">
            <a:avLst/>
          </a:prstGeom>
          <a:pattFill prst="pct90">
            <a:fgClr>
              <a:schemeClr val="accent2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rgbClr val="00FF00"/>
                </a:solidFill>
              </a:rPr>
              <a:t>পাঠ শিরোনাম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10800000">
            <a:off x="5774785" y="2768565"/>
            <a:ext cx="337625" cy="1223889"/>
          </a:xfrm>
          <a:prstGeom prst="triangle">
            <a:avLst/>
          </a:prstGeom>
          <a:pattFill prst="pct90">
            <a:fgClr>
              <a:srgbClr val="FFFF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6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338" y="2437489"/>
            <a:ext cx="118735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FF00"/>
                </a:solidFill>
              </a:rPr>
              <a:t>এই পাঠ শেষে শিক্ষার্থীরা---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b="1" dirty="0" smtClean="0">
                <a:solidFill>
                  <a:prstClr val="black"/>
                </a:solidFill>
              </a:rPr>
              <a:t>বাংলায় শাসক বংশ সম্পর্কে জানতে </a:t>
            </a:r>
            <a:r>
              <a:rPr lang="bn-BD" sz="4800" b="1" dirty="0" smtClean="0">
                <a:solidFill>
                  <a:prstClr val="black"/>
                </a:solidFill>
              </a:rPr>
              <a:t>পারবে-</a:t>
            </a:r>
            <a:endParaRPr lang="en-US" sz="4800" b="1" dirty="0" smtClean="0">
              <a:solidFill>
                <a:prstClr val="black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b="1" dirty="0" smtClean="0">
                <a:solidFill>
                  <a:prstClr val="black"/>
                </a:solidFill>
              </a:rPr>
              <a:t>বাংলার রাজদরবারের ভাষা ফার্সি হওয়ার কারন জানবে- </a:t>
            </a:r>
            <a:r>
              <a:rPr lang="bn-BD" sz="4800" b="1" dirty="0" smtClean="0">
                <a:solidFill>
                  <a:prstClr val="black"/>
                </a:solidFill>
              </a:rPr>
              <a:t> </a:t>
            </a:r>
            <a:endParaRPr lang="bn-BD" sz="4800" b="1" dirty="0">
              <a:solidFill>
                <a:prstClr val="black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b="1" dirty="0" smtClean="0">
                <a:solidFill>
                  <a:prstClr val="black"/>
                </a:solidFill>
              </a:rPr>
              <a:t>বাংলা থেকে পুঁজি পাচারের বিভিন্ন ঘটনা সম্পর্কে জানবে-</a:t>
            </a:r>
            <a:endParaRPr lang="bn-BD" sz="4800" b="1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78914" y="255521"/>
            <a:ext cx="2789014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6600" b="1" u="sng" dirty="0">
                <a:solidFill>
                  <a:prstClr val="white"/>
                </a:solidFill>
              </a:rPr>
              <a:t>শিখনফল</a:t>
            </a:r>
            <a:r>
              <a:rPr lang="bn-BD" sz="6000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560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97540" y="2774953"/>
            <a:ext cx="1883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FF00"/>
                </a:solidFill>
              </a:rPr>
              <a:t>সেন রাজা </a:t>
            </a:r>
            <a:endParaRPr lang="en-US" sz="3200" b="1" dirty="0">
              <a:solidFill>
                <a:srgbClr val="00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66791" y="2782544"/>
            <a:ext cx="20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FF00"/>
                </a:solidFill>
              </a:rPr>
              <a:t>মোঘল প্রাসাদ </a:t>
            </a:r>
            <a:endParaRPr lang="en-US" sz="3200" b="1" dirty="0">
              <a:solidFill>
                <a:srgbClr val="00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01624" y="5567219"/>
            <a:ext cx="1910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FF00"/>
                </a:solidFill>
              </a:rPr>
              <a:t>বাংলাদেশ </a:t>
            </a:r>
            <a:endParaRPr lang="en-US" sz="3600" b="1" dirty="0">
              <a:solidFill>
                <a:srgbClr val="00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8302" y="5489513"/>
            <a:ext cx="3558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FF00"/>
                </a:solidFill>
              </a:rPr>
              <a:t>সুলতানি আমলে জিনিস</a:t>
            </a:r>
            <a:r>
              <a:rPr lang="bn-BD" sz="4000" b="1" dirty="0" smtClean="0">
                <a:solidFill>
                  <a:srgbClr val="00FF00"/>
                </a:solidFill>
              </a:rPr>
              <a:t> </a:t>
            </a:r>
            <a:endParaRPr lang="en-US" sz="4000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23765" y="6043754"/>
            <a:ext cx="795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00FF00"/>
                </a:solidFill>
              </a:rPr>
              <a:t>এই চিত্র গুলো লক্ষ কর এবং নিচের প্রশ্নটির উত্তর দাও </a:t>
            </a:r>
            <a:r>
              <a:rPr lang="bn-BD" sz="3600" dirty="0">
                <a:solidFill>
                  <a:prstClr val="black"/>
                </a:solidFill>
              </a:rPr>
              <a:t>। 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6" y="116119"/>
            <a:ext cx="3383052" cy="2777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58" y="259478"/>
            <a:ext cx="3164734" cy="26338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6" y="3260755"/>
            <a:ext cx="3408533" cy="23824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064" y="3257456"/>
            <a:ext cx="2489027" cy="238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3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7565" y="2729820"/>
            <a:ext cx="107544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>
                <a:solidFill>
                  <a:srgbClr val="70AD47">
                    <a:lumMod val="20000"/>
                    <a:lumOff val="80000"/>
                  </a:srgbClr>
                </a:solidFill>
              </a:rPr>
              <a:t>প্রশ্নঃ </a:t>
            </a:r>
            <a:r>
              <a:rPr lang="bn-BD" sz="8800" b="1" dirty="0" smtClean="0">
                <a:solidFill>
                  <a:srgbClr val="70AD47">
                    <a:lumMod val="20000"/>
                    <a:lumOff val="80000"/>
                  </a:srgbClr>
                </a:solidFill>
              </a:rPr>
              <a:t>ইংরেজদের আগে বাংলায় কোন কোন বংশ শাসন করত?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26733" y="205110"/>
            <a:ext cx="772198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b="1" dirty="0">
                <a:solidFill>
                  <a:prstClr val="white"/>
                </a:solidFill>
              </a:rPr>
              <a:t>(একক কাজ</a:t>
            </a:r>
            <a:r>
              <a:rPr lang="bn-BD" sz="8800" b="1" dirty="0">
                <a:solidFill>
                  <a:prstClr val="white"/>
                </a:solidFill>
              </a:rPr>
              <a:t>)</a:t>
            </a:r>
            <a:r>
              <a:rPr lang="bn-BD" sz="3600" b="1" dirty="0">
                <a:solidFill>
                  <a:prstClr val="white"/>
                </a:solidFill>
              </a:rPr>
              <a:t>       সময় – ৫ মিনিট </a:t>
            </a:r>
            <a:r>
              <a:rPr lang="bn-BD" sz="6000" b="1" dirty="0">
                <a:solidFill>
                  <a:prstClr val="white"/>
                </a:solidFill>
              </a:rPr>
              <a:t> </a:t>
            </a:r>
            <a:endParaRPr lang="en-US" sz="6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2"/>
          </a:fgClr>
          <a:bgClr>
            <a:srgbClr val="0000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627" y="2898409"/>
            <a:ext cx="11272516" cy="2800767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400" b="1" dirty="0">
                <a:solidFill>
                  <a:srgbClr val="70AD47">
                    <a:lumMod val="20000"/>
                    <a:lumOff val="80000"/>
                  </a:srgbClr>
                </a:solidFill>
              </a:rPr>
              <a:t>১। </a:t>
            </a:r>
            <a:r>
              <a:rPr lang="bn-BD" sz="4400" b="1" dirty="0" smtClean="0">
                <a:solidFill>
                  <a:srgbClr val="70AD47">
                    <a:lumMod val="20000"/>
                    <a:lumOff val="80000"/>
                  </a:srgbClr>
                </a:solidFill>
              </a:rPr>
              <a:t>সেন, </a:t>
            </a:r>
            <a:endParaRPr lang="bn-BD" sz="4400" b="1" dirty="0">
              <a:solidFill>
                <a:srgbClr val="70AD47">
                  <a:lumMod val="20000"/>
                  <a:lumOff val="80000"/>
                </a:srgbClr>
              </a:solidFill>
            </a:endParaRPr>
          </a:p>
          <a:p>
            <a:pPr algn="just"/>
            <a:r>
              <a:rPr lang="bn-BD" sz="4400" b="1" dirty="0">
                <a:solidFill>
                  <a:srgbClr val="70AD47">
                    <a:lumMod val="20000"/>
                    <a:lumOff val="80000"/>
                  </a:srgbClr>
                </a:solidFill>
              </a:rPr>
              <a:t>২। </a:t>
            </a:r>
            <a:r>
              <a:rPr lang="bn-BD" sz="4400" b="1" dirty="0" smtClean="0">
                <a:solidFill>
                  <a:srgbClr val="70AD47">
                    <a:lumMod val="20000"/>
                    <a:lumOff val="80000"/>
                  </a:srgbClr>
                </a:solidFill>
              </a:rPr>
              <a:t>সুলতান</a:t>
            </a:r>
            <a:endParaRPr lang="bn-BD" sz="4400" b="1" dirty="0">
              <a:solidFill>
                <a:srgbClr val="70AD47">
                  <a:lumMod val="20000"/>
                  <a:lumOff val="80000"/>
                </a:srgbClr>
              </a:solidFill>
            </a:endParaRPr>
          </a:p>
          <a:p>
            <a:pPr algn="just"/>
            <a:r>
              <a:rPr lang="bn-BD" sz="4400" b="1" dirty="0">
                <a:solidFill>
                  <a:srgbClr val="70AD47">
                    <a:lumMod val="20000"/>
                    <a:lumOff val="80000"/>
                  </a:srgbClr>
                </a:solidFill>
              </a:rPr>
              <a:t>৩</a:t>
            </a:r>
            <a:r>
              <a:rPr lang="bn-BD" sz="4400" b="1" dirty="0" smtClean="0">
                <a:solidFill>
                  <a:srgbClr val="70AD47">
                    <a:lumMod val="20000"/>
                    <a:lumOff val="80000"/>
                  </a:srgbClr>
                </a:solidFill>
              </a:rPr>
              <a:t>। মোঘল  </a:t>
            </a:r>
            <a:endParaRPr lang="bn-BD" sz="4400" b="1" dirty="0">
              <a:solidFill>
                <a:srgbClr val="70AD47">
                  <a:lumMod val="20000"/>
                  <a:lumOff val="80000"/>
                </a:srgbClr>
              </a:solidFill>
            </a:endParaRPr>
          </a:p>
          <a:p>
            <a:pPr algn="just"/>
            <a:r>
              <a:rPr lang="bn-BD" sz="4400" b="1" dirty="0" smtClean="0">
                <a:solidFill>
                  <a:srgbClr val="70AD47">
                    <a:lumMod val="20000"/>
                    <a:lumOff val="80000"/>
                  </a:srgbClr>
                </a:solidFill>
              </a:rPr>
              <a:t>৪। বার ভুঁইয়া, ছাড়াও বিভিন্ন রাজারা। </a:t>
            </a:r>
            <a:endParaRPr lang="en-US" sz="4400" b="1" dirty="0">
              <a:solidFill>
                <a:srgbClr val="70AD47">
                  <a:lumMod val="20000"/>
                  <a:lumOff val="80000"/>
                </a:srgb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0990" y="161365"/>
            <a:ext cx="4616156" cy="21390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11500" b="1" u="sng" dirty="0">
                <a:solidFill>
                  <a:prstClr val="black"/>
                </a:solidFill>
              </a:rPr>
              <a:t>সমাধানঃ</a:t>
            </a:r>
            <a:r>
              <a:rPr lang="bn-BD" sz="8000" b="1" dirty="0">
                <a:solidFill>
                  <a:srgbClr val="FFFF00"/>
                </a:solidFill>
              </a:rPr>
              <a:t> </a:t>
            </a: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88140" y="2878249"/>
            <a:ext cx="2264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FF00"/>
                </a:solidFill>
              </a:rPr>
              <a:t>আরবি ভাষা </a:t>
            </a:r>
            <a:endParaRPr lang="en-US" sz="3600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8572" y="2878249"/>
            <a:ext cx="150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FF00"/>
                </a:solidFill>
              </a:rPr>
              <a:t>উর্দ ভাষা </a:t>
            </a:r>
            <a:endParaRPr lang="en-US" sz="3600" b="1" dirty="0">
              <a:solidFill>
                <a:srgbClr val="00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8779" y="2800472"/>
            <a:ext cx="1879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FF00"/>
                </a:solidFill>
              </a:rPr>
              <a:t>ফার্সি ভাষা </a:t>
            </a:r>
            <a:endParaRPr lang="en-US" sz="3600" b="1" dirty="0">
              <a:solidFill>
                <a:srgbClr val="00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0518" y="5609230"/>
            <a:ext cx="950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solidFill>
                  <a:prstClr val="black"/>
                </a:solidFill>
              </a:rPr>
              <a:t>উপরের চিত্রের আলোকে নিচের প্রশ্নের উত্তর দাওঃ </a:t>
            </a:r>
            <a:endParaRPr lang="en-US" sz="4800" b="1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7" y="793599"/>
            <a:ext cx="3104866" cy="1948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705" y="793598"/>
            <a:ext cx="3368985" cy="19488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74" y="793597"/>
            <a:ext cx="3234207" cy="194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5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248" y="2596820"/>
            <a:ext cx="108941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>
                <a:solidFill>
                  <a:srgbClr val="30004D"/>
                </a:solidFill>
              </a:rPr>
              <a:t>প্রশ্নঃ </a:t>
            </a:r>
            <a:r>
              <a:rPr lang="bn-BD" sz="8000" b="1" dirty="0" smtClean="0">
                <a:solidFill>
                  <a:srgbClr val="30004D"/>
                </a:solidFill>
              </a:rPr>
              <a:t>কেন বাংলার রাজদরবারে  </a:t>
            </a:r>
          </a:p>
          <a:p>
            <a:r>
              <a:rPr lang="bn-BD" sz="8000" b="1" dirty="0">
                <a:solidFill>
                  <a:srgbClr val="30004D"/>
                </a:solidFill>
              </a:rPr>
              <a:t> </a:t>
            </a:r>
            <a:r>
              <a:rPr lang="bn-BD" sz="8000" b="1" dirty="0" smtClean="0">
                <a:solidFill>
                  <a:srgbClr val="30004D"/>
                </a:solidFill>
              </a:rPr>
              <a:t>   ভাষা ফার্সি হওয়ার কারন কী ?</a:t>
            </a:r>
            <a:endParaRPr lang="en-US" sz="2800" b="1" dirty="0">
              <a:solidFill>
                <a:srgbClr val="30004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5529" y="340659"/>
            <a:ext cx="6311153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rgbClr val="FFFF00"/>
                </a:solidFill>
              </a:rPr>
              <a:t> (জোড়ায় কাজ ) </a:t>
            </a:r>
            <a:r>
              <a:rPr lang="bn-BD" sz="3600" b="1" dirty="0">
                <a:solidFill>
                  <a:srgbClr val="FFFF00"/>
                </a:solidFill>
              </a:rPr>
              <a:t>সময়-৫ মিনিট</a:t>
            </a:r>
            <a:endParaRPr lang="en-US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24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4103" y="218834"/>
            <a:ext cx="4984377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</a:rPr>
              <a:t>সমাধানঃ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656" y="3098042"/>
            <a:ext cx="10860258" cy="317009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 smtClean="0">
                <a:solidFill>
                  <a:srgbClr val="FFFF00"/>
                </a:solidFill>
              </a:rPr>
              <a:t>ইখতিয়ার উদ্দিন মোহাম্মদ বিন বখতিয়ার খিলজির কারনে বাংলার সাথে তুর্কিদের যোগাযোগ হয়। আর এভাবে ইসলাম ধর্ম ও পারস্য সভ্যতার সংস্পর্শে আসে। ১৩৩৮ সাল থেকে বাংলায় সুলতানি শাসন আমল ছিল, আর তাদের ভাষা ছিল ফার্সি, তাই বাংলার রাজদরবারের ভাষা ছিল ফার্সি। 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8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0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733" y="3313901"/>
            <a:ext cx="116361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rgbClr val="00FF99"/>
                </a:solidFill>
              </a:rPr>
              <a:t>এই চিত্রটি </a:t>
            </a:r>
            <a:r>
              <a:rPr lang="bn-BD" sz="4000" b="1" dirty="0" smtClean="0">
                <a:solidFill>
                  <a:srgbClr val="00FF99"/>
                </a:solidFill>
              </a:rPr>
              <a:t>গুলো লক্ষ কর এবং নিচের </a:t>
            </a:r>
            <a:r>
              <a:rPr lang="bn-BD" sz="4000" b="1" dirty="0">
                <a:solidFill>
                  <a:srgbClr val="00FF99"/>
                </a:solidFill>
              </a:rPr>
              <a:t>প্রশ্নর উত্তর দাও।</a:t>
            </a:r>
            <a:endParaRPr lang="en-US" sz="4000" b="1" dirty="0">
              <a:solidFill>
                <a:srgbClr val="00FF99"/>
              </a:solidFill>
            </a:endParaRPr>
          </a:p>
          <a:p>
            <a:r>
              <a:rPr lang="bn-BD" sz="4400" b="1" dirty="0">
                <a:solidFill>
                  <a:srgbClr val="00FF99"/>
                </a:solidFill>
              </a:rPr>
              <a:t>প্রশ্নঃ </a:t>
            </a:r>
            <a:r>
              <a:rPr lang="bn-BD" sz="4400" b="1" dirty="0" smtClean="0">
                <a:solidFill>
                  <a:srgbClr val="00FF99"/>
                </a:solidFill>
              </a:rPr>
              <a:t>বাংলা থেকে পুঁজি পাচারের ঘটনা ব্যাখ্যা কর ।</a:t>
            </a:r>
            <a:endParaRPr lang="bn-BD" sz="4400" b="1" dirty="0">
              <a:solidFill>
                <a:srgbClr val="00FF99"/>
              </a:solidFill>
            </a:endParaRPr>
          </a:p>
          <a:p>
            <a:r>
              <a:rPr lang="bn-BD" sz="3600" b="1" dirty="0">
                <a:solidFill>
                  <a:srgbClr val="00FF99"/>
                </a:solidFill>
              </a:rPr>
              <a:t>						             ( দলীয় কাজ ) সময়ঃ </a:t>
            </a:r>
            <a:r>
              <a:rPr lang="bn-BD" sz="3600" b="1" dirty="0" smtClean="0">
                <a:solidFill>
                  <a:srgbClr val="00FF99"/>
                </a:solidFill>
              </a:rPr>
              <a:t>৫ </a:t>
            </a:r>
            <a:r>
              <a:rPr lang="bn-BD" sz="3600" b="1" dirty="0">
                <a:solidFill>
                  <a:srgbClr val="00FF99"/>
                </a:solidFill>
              </a:rPr>
              <a:t>মিনিট</a:t>
            </a:r>
            <a:r>
              <a:rPr lang="bn-BD" sz="4400" b="1" dirty="0">
                <a:solidFill>
                  <a:srgbClr val="00FF99"/>
                </a:solidFill>
              </a:rPr>
              <a:t> </a:t>
            </a:r>
            <a:endParaRPr lang="en-US" sz="4400" b="1" dirty="0">
              <a:solidFill>
                <a:srgbClr val="00FF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3" y="323997"/>
            <a:ext cx="3728762" cy="19268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04" y="323996"/>
            <a:ext cx="2305050" cy="19268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121" y="323996"/>
            <a:ext cx="2209800" cy="19268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949" y="323996"/>
            <a:ext cx="2133600" cy="192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0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225" y="1529315"/>
            <a:ext cx="11725834" cy="440120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 smtClean="0">
                <a:solidFill>
                  <a:srgbClr val="30004D"/>
                </a:solidFill>
              </a:rPr>
              <a:t>দিল্লিতে আকবরের পুত্র জাহাঙ্গীর মসনদে বসার সাথে সাথে বাংলা থেকে টাকা ও সম্পদ পাচার শুরু হয়। শেষের দিকে ১৬৭৮ সালে সুবেদার শায়েস্তা খান একবার নগদ ৩০ লাখ টাকা ও ৪ লাখ টাকা মূল্যের সোনা পাঠান দিল্লিতে। সুবেদার সুজাউদ্দিন তাঁর ১১ বছরের সুবেদারির সময়ে দিল্লিতে প্রায় ১৪ কোটি ৬৩ লক্ষ টাকা পাঠান। এভাবে বহুকাল ধরে বাংলা থেকে ব্যাপক হারে অর্থ ও সম্পদ বাইরে চলে যায়। একে অর্থনীতির ভাষায় বলা যায় পুঁজি পাচার। </a:t>
            </a:r>
            <a:endParaRPr lang="bn-BD" sz="4000" b="1" dirty="0">
              <a:solidFill>
                <a:srgbClr val="30004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71723"/>
            <a:ext cx="2671484" cy="11079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rgbClr val="FFFF00"/>
                </a:solidFill>
              </a:rPr>
              <a:t>সমাধানঃ</a:t>
            </a:r>
          </a:p>
        </p:txBody>
      </p:sp>
    </p:spTree>
    <p:extLst>
      <p:ext uri="{BB962C8B-B14F-4D97-AF65-F5344CB8AC3E}">
        <p14:creationId xmlns:p14="http://schemas.microsoft.com/office/powerpoint/2010/main" val="46980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871" y="1572299"/>
            <a:ext cx="1168997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১। </a:t>
            </a:r>
            <a:r>
              <a:rPr lang="bn-BD" sz="3600" b="1" dirty="0" smtClean="0">
                <a:solidFill>
                  <a:srgbClr val="0000FF"/>
                </a:solidFill>
              </a:rPr>
              <a:t>কত সালে সুলতানি প্রতিষ্ঠিত হয়?</a:t>
            </a:r>
            <a:endParaRPr lang="bn-BD" sz="3600" b="1" dirty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(ক) </a:t>
            </a:r>
            <a:r>
              <a:rPr lang="bn-BD" sz="3600" b="1" dirty="0" smtClean="0">
                <a:solidFill>
                  <a:srgbClr val="0000FF"/>
                </a:solidFill>
              </a:rPr>
              <a:t>১২৩৬ সালে (খ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১৩৩৮ সালে (গ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১৪৩৮ সালে (ঘ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১৬৭৮ সালে </a:t>
            </a:r>
            <a:endParaRPr lang="bn-BD" sz="3600" b="1" dirty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২। </a:t>
            </a:r>
            <a:r>
              <a:rPr lang="bn-BD" sz="3600" b="1" dirty="0" smtClean="0">
                <a:solidFill>
                  <a:srgbClr val="0000FF"/>
                </a:solidFill>
              </a:rPr>
              <a:t>সুলতানি আমল কত বছর স্থায়ী হয়ে ছিল ?</a:t>
            </a:r>
            <a:endParaRPr lang="bn-BD" sz="3600" b="1" dirty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(ক) </a:t>
            </a:r>
            <a:r>
              <a:rPr lang="bn-BD" sz="3600" b="1" dirty="0" smtClean="0">
                <a:solidFill>
                  <a:srgbClr val="0000FF"/>
                </a:solidFill>
              </a:rPr>
              <a:t>১৫০ বছর (খ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১৭৫ বছর (গ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২০০ বছর (ঘ</a:t>
            </a:r>
            <a:r>
              <a:rPr lang="bn-BD" sz="3600" b="1" dirty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২৫০ বছর  </a:t>
            </a:r>
            <a:endParaRPr lang="bn-BD" sz="3600" b="1" dirty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৩। </a:t>
            </a:r>
            <a:r>
              <a:rPr lang="bn-BD" sz="3600" b="1" dirty="0" smtClean="0">
                <a:solidFill>
                  <a:srgbClr val="0000FF"/>
                </a:solidFill>
              </a:rPr>
              <a:t>বারভুঁইয়া হল- (</a:t>
            </a:r>
            <a:r>
              <a:rPr lang="en-US" sz="3600" b="1" dirty="0" err="1" smtClean="0">
                <a:solidFill>
                  <a:srgbClr val="0000FF"/>
                </a:solidFill>
              </a:rPr>
              <a:t>i</a:t>
            </a:r>
            <a:r>
              <a:rPr lang="en-US" sz="3600" b="1" dirty="0" smtClean="0">
                <a:solidFill>
                  <a:srgbClr val="0000FF"/>
                </a:solidFill>
              </a:rPr>
              <a:t>)</a:t>
            </a:r>
            <a:r>
              <a:rPr lang="bn-BD" sz="3600" b="1" dirty="0" smtClean="0">
                <a:solidFill>
                  <a:srgbClr val="0000FF"/>
                </a:solidFill>
              </a:rPr>
              <a:t>কেদার রায়</a:t>
            </a:r>
            <a:r>
              <a:rPr lang="en-US" sz="3600" b="1" dirty="0" smtClean="0">
                <a:solidFill>
                  <a:srgbClr val="0000FF"/>
                </a:solidFill>
              </a:rPr>
              <a:t> (ii) </a:t>
            </a:r>
            <a:r>
              <a:rPr lang="bn-BD" sz="3600" b="1" dirty="0" smtClean="0">
                <a:solidFill>
                  <a:srgbClr val="0000FF"/>
                </a:solidFill>
              </a:rPr>
              <a:t>প্রতাপাদিত্য</a:t>
            </a:r>
            <a:r>
              <a:rPr lang="en-US" sz="3600" b="1" dirty="0" smtClean="0">
                <a:solidFill>
                  <a:srgbClr val="0000FF"/>
                </a:solidFill>
              </a:rPr>
              <a:t> (iii) </a:t>
            </a:r>
            <a:r>
              <a:rPr lang="bn-BD" sz="3600" b="1" dirty="0" smtClean="0">
                <a:solidFill>
                  <a:srgbClr val="0000FF"/>
                </a:solidFill>
              </a:rPr>
              <a:t>সুজাউদ্দিন </a:t>
            </a:r>
            <a:endParaRPr lang="bn-BD" sz="3600" b="1" dirty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নিচের কোনটি সঠিক ?</a:t>
            </a:r>
          </a:p>
          <a:p>
            <a:pPr>
              <a:lnSpc>
                <a:spcPts val="3800"/>
              </a:lnSpc>
            </a:pPr>
            <a:r>
              <a:rPr lang="bn-BD" sz="3600" b="1" dirty="0">
                <a:solidFill>
                  <a:srgbClr val="0000FF"/>
                </a:solidFill>
              </a:rPr>
              <a:t>(ক) </a:t>
            </a:r>
            <a:r>
              <a:rPr lang="en-US" sz="3600" b="1" dirty="0">
                <a:solidFill>
                  <a:srgbClr val="0000FF"/>
                </a:solidFill>
              </a:rPr>
              <a:t>I </a:t>
            </a:r>
            <a:r>
              <a:rPr lang="bn-BD" sz="3600" b="1" dirty="0">
                <a:solidFill>
                  <a:srgbClr val="0000FF"/>
                </a:solidFill>
              </a:rPr>
              <a:t>ও </a:t>
            </a:r>
            <a:r>
              <a:rPr lang="en-US" sz="3600" b="1" dirty="0">
                <a:solidFill>
                  <a:srgbClr val="0000FF"/>
                </a:solidFill>
              </a:rPr>
              <a:t>ii    </a:t>
            </a:r>
            <a:r>
              <a:rPr lang="bn-BD" sz="3600" b="1" dirty="0">
                <a:solidFill>
                  <a:srgbClr val="0000FF"/>
                </a:solidFill>
              </a:rPr>
              <a:t>(খ)  </a:t>
            </a:r>
            <a:r>
              <a:rPr lang="en-US" sz="3600" b="1" dirty="0">
                <a:solidFill>
                  <a:srgbClr val="0000FF"/>
                </a:solidFill>
              </a:rPr>
              <a:t>ii </a:t>
            </a:r>
            <a:r>
              <a:rPr lang="bn-BD" sz="3600" b="1" dirty="0">
                <a:solidFill>
                  <a:srgbClr val="0000FF"/>
                </a:solidFill>
              </a:rPr>
              <a:t>ও</a:t>
            </a:r>
            <a:r>
              <a:rPr lang="en-US" sz="3600" b="1" dirty="0">
                <a:solidFill>
                  <a:srgbClr val="0000FF"/>
                </a:solidFill>
              </a:rPr>
              <a:t> iii    </a:t>
            </a:r>
            <a:r>
              <a:rPr lang="bn-BD" sz="3600" b="1" dirty="0">
                <a:solidFill>
                  <a:srgbClr val="0000FF"/>
                </a:solidFill>
              </a:rPr>
              <a:t>(গ)  </a:t>
            </a:r>
            <a:r>
              <a:rPr lang="en-US" sz="3600" b="1" dirty="0">
                <a:solidFill>
                  <a:srgbClr val="0000FF"/>
                </a:solidFill>
              </a:rPr>
              <a:t>I </a:t>
            </a:r>
            <a:r>
              <a:rPr lang="bn-BD" sz="3600" b="1" dirty="0">
                <a:solidFill>
                  <a:srgbClr val="0000FF"/>
                </a:solidFill>
              </a:rPr>
              <a:t>ও </a:t>
            </a:r>
            <a:r>
              <a:rPr lang="en-US" sz="3600" b="1" dirty="0">
                <a:solidFill>
                  <a:srgbClr val="0000FF"/>
                </a:solidFill>
              </a:rPr>
              <a:t>iii   </a:t>
            </a:r>
            <a:r>
              <a:rPr lang="bn-BD" sz="3600" b="1" dirty="0">
                <a:solidFill>
                  <a:srgbClr val="0000FF"/>
                </a:solidFill>
              </a:rPr>
              <a:t> (ঘ) </a:t>
            </a:r>
            <a:r>
              <a:rPr lang="en-US" sz="3600" b="1" dirty="0">
                <a:solidFill>
                  <a:srgbClr val="0000FF"/>
                </a:solidFill>
              </a:rPr>
              <a:t> I, ii, </a:t>
            </a:r>
            <a:r>
              <a:rPr lang="bn-BD" sz="3600" b="1" dirty="0">
                <a:solidFill>
                  <a:srgbClr val="0000FF"/>
                </a:solidFill>
              </a:rPr>
              <a:t>ও </a:t>
            </a:r>
            <a:r>
              <a:rPr lang="en-US" sz="3600" b="1" dirty="0">
                <a:solidFill>
                  <a:srgbClr val="0000FF"/>
                </a:solidFill>
              </a:rPr>
              <a:t>iii</a:t>
            </a:r>
            <a:r>
              <a:rPr lang="bn-BD" sz="3600" b="1" dirty="0">
                <a:solidFill>
                  <a:srgbClr val="0000FF"/>
                </a:solidFill>
              </a:rPr>
              <a:t> </a:t>
            </a:r>
            <a:endParaRPr lang="en-US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৪। সুজাউদ্দিনের সুবেদারি কাল কত বছর ?</a:t>
            </a: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(ক) ৮ বছর  (খ) ৯ বছর (গ) ১০ বছর (ঘ) ১১ বছর 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0729" y="125504"/>
            <a:ext cx="4303059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rgbClr val="0000FF"/>
                </a:solidFill>
              </a:rPr>
              <a:t>মূল্যায়ন</a:t>
            </a:r>
            <a:r>
              <a:rPr lang="bn-BD" sz="66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005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6221" y="655093"/>
            <a:ext cx="76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251" y="1522394"/>
            <a:ext cx="1034500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solidFill>
                  <a:srgbClr val="FFFF00"/>
                </a:solidFill>
              </a:rPr>
              <a:t>জীবন তার দাদুকে বাংলার ইতিহাস জানতে চাইলে দাদু বলল বাংলা অনেক আগে থেকেই পরাধীন ছিল। এই দেশকে বিভিন্ন বাইরের লোক এসে শাসন করত। ফলে এ দেশের রাজ দরবারের উর্দ ভাষা ব্যবহারিত হত। এবং এ দেশের অর্থ সম্পদ পাচার করে নিয়ে যেত। </a:t>
            </a:r>
            <a:endParaRPr lang="bn-BD" sz="3600" b="1" dirty="0">
              <a:solidFill>
                <a:srgbClr val="FFFF00"/>
              </a:solidFill>
            </a:endParaRPr>
          </a:p>
          <a:p>
            <a:r>
              <a:rPr lang="bn-BD" sz="3200" b="1" dirty="0">
                <a:solidFill>
                  <a:srgbClr val="FFFF00"/>
                </a:solidFill>
              </a:rPr>
              <a:t>(ক) </a:t>
            </a:r>
            <a:r>
              <a:rPr lang="bn-BD" sz="3200" b="1" dirty="0" smtClean="0">
                <a:solidFill>
                  <a:srgbClr val="FFFF00"/>
                </a:solidFill>
              </a:rPr>
              <a:t>অর্থ পাচার বলতে কি বোঝ ?</a:t>
            </a:r>
            <a:endParaRPr lang="bn-BD" sz="3200" b="1" dirty="0">
              <a:solidFill>
                <a:srgbClr val="FFFF00"/>
              </a:solidFill>
            </a:endParaRPr>
          </a:p>
          <a:p>
            <a:r>
              <a:rPr lang="bn-BD" sz="3200" b="1" dirty="0">
                <a:solidFill>
                  <a:srgbClr val="FFFF00"/>
                </a:solidFill>
              </a:rPr>
              <a:t>(খ) </a:t>
            </a:r>
            <a:r>
              <a:rPr lang="bn-BD" sz="3200" b="1" dirty="0" smtClean="0">
                <a:solidFill>
                  <a:srgbClr val="FFFF00"/>
                </a:solidFill>
              </a:rPr>
              <a:t>অতীতে বাংলাকে কোন কোন বংশ শাসন করে ছিল ?</a:t>
            </a:r>
            <a:endParaRPr lang="bn-BD" sz="3200" b="1" dirty="0">
              <a:solidFill>
                <a:srgbClr val="FFFF00"/>
              </a:solidFill>
            </a:endParaRPr>
          </a:p>
          <a:p>
            <a:r>
              <a:rPr lang="bn-BD" sz="3200" b="1" dirty="0">
                <a:solidFill>
                  <a:srgbClr val="FFFF00"/>
                </a:solidFill>
              </a:rPr>
              <a:t>(গ) উদ্দীপকের </a:t>
            </a:r>
            <a:r>
              <a:rPr lang="bn-BD" sz="3200" b="1" dirty="0" smtClean="0">
                <a:solidFill>
                  <a:srgbClr val="FFFF00"/>
                </a:solidFill>
              </a:rPr>
              <a:t>জীবনের দাদু মতে কেন বাংলার রাজ দরবারের ভাষা উর্দ ছিল ? </a:t>
            </a:r>
            <a:r>
              <a:rPr lang="bn-BD" sz="3200" b="1" dirty="0">
                <a:solidFill>
                  <a:srgbClr val="FFFF00"/>
                </a:solidFill>
              </a:rPr>
              <a:t>ব্যাখ্যা কর। </a:t>
            </a:r>
          </a:p>
          <a:p>
            <a:r>
              <a:rPr lang="bn-BD" sz="3200" b="1" dirty="0">
                <a:solidFill>
                  <a:srgbClr val="FFFF00"/>
                </a:solidFill>
              </a:rPr>
              <a:t>(ঘ) উদ্দীপকের </a:t>
            </a:r>
            <a:r>
              <a:rPr lang="bn-BD" sz="3200" b="1" dirty="0" smtClean="0">
                <a:solidFill>
                  <a:srgbClr val="FFFF00"/>
                </a:solidFill>
              </a:rPr>
              <a:t>অর্থ পাচারের ঘটনা তোমার পাঠ্য বইয়ের আলোকে আলোচনা </a:t>
            </a:r>
            <a:r>
              <a:rPr lang="bn-BD" sz="3200" b="1" dirty="0">
                <a:solidFill>
                  <a:srgbClr val="FFFF00"/>
                </a:solidFill>
              </a:rPr>
              <a:t>কর।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7553" y="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u="sng" dirty="0">
                <a:solidFill>
                  <a:srgbClr val="FFFF00"/>
                </a:solidFill>
              </a:rPr>
              <a:t>বাড়ীর কাজ</a:t>
            </a:r>
          </a:p>
        </p:txBody>
      </p:sp>
    </p:spTree>
    <p:extLst>
      <p:ext uri="{BB962C8B-B14F-4D97-AF65-F5344CB8AC3E}">
        <p14:creationId xmlns:p14="http://schemas.microsoft.com/office/powerpoint/2010/main" val="108583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9064" y="163774"/>
            <a:ext cx="79839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FFFF00"/>
                </a:solidFill>
              </a:rPr>
              <a:t>সকলকে ধন্যবাদ  </a:t>
            </a:r>
            <a:endParaRPr lang="en-US" sz="115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87" y="2609850"/>
            <a:ext cx="33242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567</Words>
  <Application>Microsoft Office PowerPoint</Application>
  <PresentationFormat>Widescreen</PresentationFormat>
  <Paragraphs>67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17</vt:i4>
      </vt:variant>
    </vt:vector>
  </HeadingPairs>
  <TitlesOfParts>
    <vt:vector size="37" baseType="lpstr">
      <vt:lpstr>Arial</vt:lpstr>
      <vt:lpstr>Calibri</vt:lpstr>
      <vt:lpstr>Calibri Light</vt:lpstr>
      <vt:lpstr>NikoshBAN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PowerPoint Presentation</vt:lpstr>
      <vt:lpstr>মোঃ মামুন –অর- রশিদ সহকারী শিক্ষক (কম্পিউটার)   কলমু ডাঙ্গা বালিকা উচ্চ বিদ্যালয় সাপাহার, নওগাঁ মোবাইল নং- ০১৭২৪৩৯৯৮১৬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39</cp:revision>
  <dcterms:created xsi:type="dcterms:W3CDTF">2014-01-04T13:38:41Z</dcterms:created>
  <dcterms:modified xsi:type="dcterms:W3CDTF">2014-01-05T12:58:48Z</dcterms:modified>
</cp:coreProperties>
</file>